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embeddedFontLs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Karma" panose="020B0604020202020204" charset="0"/>
      <p:regular r:id="rId22"/>
      <p:bold r:id="rId23"/>
    </p:embeddedFont>
    <p:embeddedFont>
      <p:font typeface="Karma Medium" panose="020B0604020202020204" charset="0"/>
      <p:regular r:id="rId24"/>
      <p:bold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Nunito Light" pitchFamily="2" charset="0"/>
      <p:regular r:id="rId30"/>
      <p:bold r:id="rId31"/>
      <p:italic r:id="rId32"/>
      <p:boldItalic r:id="rId33"/>
    </p:embeddedFont>
    <p:embeddedFont>
      <p:font typeface="Nunito Medium" panose="020B0604020202020204" charset="0"/>
      <p:regular r:id="rId34"/>
      <p:bold r:id="rId35"/>
      <p:italic r:id="rId36"/>
      <p:boldItalic r:id="rId37"/>
    </p:embeddedFont>
    <p:embeddedFont>
      <p:font typeface="Oswald" panose="00000500000000000000" pitchFamily="2" charset="0"/>
      <p:regular r:id="rId38"/>
      <p:bold r:id="rId39"/>
    </p:embeddedFont>
    <p:embeddedFont>
      <p:font typeface="Oswald Light" panose="00000400000000000000" pitchFamily="2" charset="0"/>
      <p:regular r:id="rId40"/>
      <p:bold r:id="rId41"/>
    </p:embeddedFont>
    <p:embeddedFont>
      <p:font typeface="Yeseva One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8502989fee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8502989fee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502989fee_1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8502989fee_1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8a62cbcb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88a62cbcb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497907bd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497907bd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497907b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497907b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497907b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497907b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83c62c931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83c62c931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502989fee_1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502989fee_1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2889625"/>
            <a:ext cx="5553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Yeseva One"/>
              <a:buNone/>
              <a:defRPr sz="28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528818" y="5368564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341483" y="5364669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936127" y="2241245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278636" y="736097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055963" y="-10925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051249" y="4430598"/>
            <a:ext cx="1272600" cy="113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rot="10800000">
            <a:off x="7057426" y="211083"/>
            <a:ext cx="983640" cy="2013539"/>
          </a:xfrm>
          <a:custGeom>
            <a:avLst/>
            <a:gdLst/>
            <a:ahLst/>
            <a:cxnLst/>
            <a:rect l="l" t="t" r="r" b="b"/>
            <a:pathLst>
              <a:path w="728622" h="1491510" extrusionOk="0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7037243" y="2248283"/>
            <a:ext cx="1102800" cy="11028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154187" y="61275"/>
            <a:ext cx="2625000" cy="2738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 rot="10800000">
            <a:off x="10779600" y="1497393"/>
            <a:ext cx="1412400" cy="136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 rot="-5400000">
            <a:off x="8149473" y="2799780"/>
            <a:ext cx="1272600" cy="12726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892535" y="2273421"/>
            <a:ext cx="2171400" cy="2171400"/>
          </a:xfrm>
          <a:prstGeom prst="pie">
            <a:avLst>
              <a:gd name="adj1" fmla="val 0"/>
              <a:gd name="adj2" fmla="val 540173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844912" y="5501505"/>
            <a:ext cx="1351800" cy="135180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445658" y="2804473"/>
            <a:ext cx="2746200" cy="26772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 flipH="1">
            <a:off x="9456937" y="5475687"/>
            <a:ext cx="1371000" cy="13842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10800000">
            <a:off x="7033248" y="4435199"/>
            <a:ext cx="2422800" cy="24228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4713477" y="247827"/>
            <a:ext cx="983700" cy="983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15592" y="4874373"/>
            <a:ext cx="1230900" cy="1230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784263" y="-18852"/>
            <a:ext cx="1452938" cy="1517048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82675" y="1653375"/>
            <a:ext cx="6674700" cy="169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300"/>
              <a:buNone/>
              <a:defRPr sz="6300" b="1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600"/>
          </a:xfrm>
          <a:prstGeom prst="rect">
            <a:avLst/>
          </a:prstGeom>
        </p:spPr>
        <p:txBody>
          <a:bodyPr spcFirstLastPara="1" wrap="square" lIns="118525" tIns="118525" rIns="118525" bIns="1185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700"/>
              <a:buNone/>
              <a:defRPr sz="67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6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2800" cy="45552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2800" cy="45552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18525" tIns="118525" rIns="118525" bIns="1185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900" cy="54543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8525" tIns="118525" rIns="118525" bIns="118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100" cy="1976400"/>
          </a:xfrm>
          <a:prstGeom prst="rect">
            <a:avLst/>
          </a:prstGeom>
        </p:spPr>
        <p:txBody>
          <a:bodyPr spcFirstLastPara="1" wrap="square" lIns="118525" tIns="118525" rIns="118525" bIns="1185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100" cy="16467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900" cy="8067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7800"/>
          </a:xfrm>
          <a:prstGeom prst="rect">
            <a:avLst/>
          </a:prstGeom>
        </p:spPr>
        <p:txBody>
          <a:bodyPr spcFirstLastPara="1" wrap="square" lIns="118525" tIns="118525" rIns="118525" bIns="1185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600"/>
              <a:buNone/>
              <a:defRPr sz="15600"/>
            </a:lvl9pPr>
          </a:lstStyle>
          <a:p>
            <a:r>
              <a:t>xx%</a:t>
            </a:r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9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>
            <a:lvl1pPr marL="457200" lvl="0" indent="-374650" algn="ctr" rtl="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 flipH="1">
            <a:off x="2" y="-12"/>
            <a:ext cx="513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 rot="10800000" flipH="1">
            <a:off x="40527" y="1516255"/>
            <a:ext cx="1412400" cy="1360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 flipH="1">
            <a:off x="-12" y="10"/>
            <a:ext cx="1452938" cy="1517048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59020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59020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2"/>
          </p:nvPr>
        </p:nvSpPr>
        <p:spPr>
          <a:xfrm>
            <a:off x="59020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2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-6" y="4295589"/>
            <a:ext cx="2562300" cy="256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 rot="10800000">
            <a:off x="1186900" y="2764375"/>
            <a:ext cx="3916500" cy="40935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4686740" y="262702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3923460" y="109584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/>
          <p:nvPr/>
        </p:nvSpPr>
        <p:spPr>
          <a:xfrm rot="-5400000">
            <a:off x="1452912" y="1520605"/>
            <a:ext cx="1351800" cy="135180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/>
          <p:nvPr/>
        </p:nvSpPr>
        <p:spPr>
          <a:xfrm rot="-5400000" flipH="1">
            <a:off x="11207850" y="6249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415600" y="2434748"/>
            <a:ext cx="9028800" cy="3657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9028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9059368" y="6152483"/>
            <a:ext cx="721200" cy="70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444342" y="6150637"/>
            <a:ext cx="707400" cy="70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9414570" y="3957985"/>
            <a:ext cx="707400" cy="70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9782800" y="-4906"/>
            <a:ext cx="2433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9780572" y="5708148"/>
            <a:ext cx="602700" cy="538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 rot="10800000">
            <a:off x="9783148" y="3708564"/>
            <a:ext cx="466318" cy="954566"/>
          </a:xfrm>
          <a:custGeom>
            <a:avLst/>
            <a:gdLst/>
            <a:ahLst/>
            <a:cxnLst/>
            <a:rect l="l" t="t" r="r" b="b"/>
            <a:pathLst>
              <a:path w="728622" h="1491510" extrusionOk="0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0303054" y="3638308"/>
            <a:ext cx="1243500" cy="1297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 rot="10800000">
            <a:off x="11546541" y="4318725"/>
            <a:ext cx="669300" cy="64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 rot="-5400000">
            <a:off x="10300821" y="4935753"/>
            <a:ext cx="602700" cy="6027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 rot="5400000">
            <a:off x="11577573" y="6215459"/>
            <a:ext cx="640500" cy="64050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914848" y="4937819"/>
            <a:ext cx="1301100" cy="12681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10920136" y="6203177"/>
            <a:ext cx="649500" cy="6558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 rot="10800000">
            <a:off x="9771970" y="5710259"/>
            <a:ext cx="1147800" cy="11478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673126" y="3726682"/>
            <a:ext cx="465900" cy="465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1548970" y="3600350"/>
            <a:ext cx="688372" cy="719290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415650" y="1409575"/>
            <a:ext cx="11360700" cy="24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5400000">
            <a:off x="-38850" y="4286412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rot="5400000">
            <a:off x="-22350" y="4675252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 rot="5400000">
            <a:off x="2399228" y="4269896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 rot="5400000">
            <a:off x="4628576" y="4612405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 rot="5400000">
            <a:off x="5337150" y="30225"/>
            <a:ext cx="1509600" cy="12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 rot="-5400000">
            <a:off x="5148401" y="4876246"/>
            <a:ext cx="983640" cy="2013539"/>
          </a:xfrm>
          <a:custGeom>
            <a:avLst/>
            <a:gdLst/>
            <a:ahLst/>
            <a:cxnLst/>
            <a:rect l="l" t="t" r="r" b="b"/>
            <a:pathLst>
              <a:path w="728622" h="1491510" extrusionOk="0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 rot="10800000">
            <a:off x="3506990" y="5371012"/>
            <a:ext cx="1102800" cy="11028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 rot="5400000">
            <a:off x="2413252" y="4226304"/>
            <a:ext cx="2171400" cy="2171400"/>
          </a:xfrm>
          <a:prstGeom prst="pie">
            <a:avLst>
              <a:gd name="adj1" fmla="val 0"/>
              <a:gd name="adj2" fmla="val 540173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493390" y="5652677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32560" y="4948799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/>
          <p:nvPr/>
        </p:nvSpPr>
        <p:spPr>
          <a:xfrm rot="5400000">
            <a:off x="-679350" y="3810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415600" y="1536639"/>
            <a:ext cx="85686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8568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9445770" y="-10925"/>
            <a:ext cx="2746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 rot="5400000">
            <a:off x="10844912" y="5501505"/>
            <a:ext cx="1351800" cy="135180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9445658" y="2804473"/>
            <a:ext cx="2746200" cy="26772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 rot="5400000" flipH="1">
            <a:off x="9456937" y="5475687"/>
            <a:ext cx="1371000" cy="13842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11170590" y="1625277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>
            <a:spLocks noGrp="1"/>
          </p:cNvSpPr>
          <p:nvPr>
            <p:ph type="title"/>
          </p:nvPr>
        </p:nvSpPr>
        <p:spPr>
          <a:xfrm>
            <a:off x="653675" y="2286925"/>
            <a:ext cx="8490300" cy="376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ldNum" idx="2"/>
          </p:nvPr>
        </p:nvSpPr>
        <p:spPr>
          <a:xfrm rot="10800000">
            <a:off x="159640" y="15700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7"/>
          <p:cNvSpPr/>
          <p:nvPr/>
        </p:nvSpPr>
        <p:spPr>
          <a:xfrm rot="-5400000">
            <a:off x="10704300" y="1123417"/>
            <a:ext cx="1522500" cy="148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 rot="-5400000">
            <a:off x="10716900" y="730677"/>
            <a:ext cx="1493400" cy="149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 rot="-5400000">
            <a:off x="7571122" y="411833"/>
            <a:ext cx="2217600" cy="221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 rot="-5400000">
            <a:off x="6065974" y="793524"/>
            <a:ext cx="1493400" cy="149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 rot="-5400000">
            <a:off x="5341200" y="-5359496"/>
            <a:ext cx="1509600" cy="12228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 rot="5400000">
            <a:off x="6055909" y="9545"/>
            <a:ext cx="983640" cy="2013538"/>
          </a:xfrm>
          <a:custGeom>
            <a:avLst/>
            <a:gdLst/>
            <a:ahLst/>
            <a:cxnLst/>
            <a:rect l="l" t="t" r="r" b="b"/>
            <a:pathLst>
              <a:path w="728622" h="1491510" extrusionOk="0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7578160" y="425517"/>
            <a:ext cx="1102800" cy="11028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 rot="-5400000">
            <a:off x="7603298" y="501625"/>
            <a:ext cx="2171400" cy="2171400"/>
          </a:xfrm>
          <a:prstGeom prst="pie">
            <a:avLst>
              <a:gd name="adj1" fmla="val 0"/>
              <a:gd name="adj2" fmla="val 540173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 rot="10800000">
            <a:off x="9710860" y="262953"/>
            <a:ext cx="983700" cy="98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 rot="10800000">
            <a:off x="95590" y="1090730"/>
            <a:ext cx="859800" cy="85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CUSTOM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587350" y="593375"/>
            <a:ext cx="9480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4516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2"/>
          </p:nvPr>
        </p:nvSpPr>
        <p:spPr>
          <a:xfrm>
            <a:off x="5551540" y="1750975"/>
            <a:ext cx="4516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sldNum" idx="3"/>
          </p:nvPr>
        </p:nvSpPr>
        <p:spPr>
          <a:xfrm>
            <a:off x="11595187" y="6420890"/>
            <a:ext cx="499500" cy="358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10068004" y="6376424"/>
            <a:ext cx="492300" cy="48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0330794" y="6375165"/>
            <a:ext cx="483000" cy="48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10310471" y="4878427"/>
            <a:ext cx="483000" cy="4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10561625" y="-4900"/>
            <a:ext cx="1654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10560311" y="6073115"/>
            <a:ext cx="411300" cy="36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 rot="10800000">
            <a:off x="10561615" y="4707234"/>
            <a:ext cx="318772" cy="652536"/>
          </a:xfrm>
          <a:custGeom>
            <a:avLst/>
            <a:gdLst/>
            <a:ahLst/>
            <a:cxnLst/>
            <a:rect l="l" t="t" r="r" b="b"/>
            <a:pathLst>
              <a:path w="728622" h="1491510" extrusionOk="0">
                <a:moveTo>
                  <a:pt x="728622" y="0"/>
                </a:moveTo>
                <a:lnTo>
                  <a:pt x="728622" y="1491510"/>
                </a:lnTo>
                <a:lnTo>
                  <a:pt x="670324" y="1488566"/>
                </a:lnTo>
                <a:cubicBezTo>
                  <a:pt x="293813" y="1450329"/>
                  <a:pt x="0" y="1132354"/>
                  <a:pt x="0" y="745755"/>
                </a:cubicBezTo>
                <a:cubicBezTo>
                  <a:pt x="0" y="359157"/>
                  <a:pt x="293813" y="41181"/>
                  <a:pt x="670324" y="29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10916967" y="4660210"/>
            <a:ext cx="848700" cy="885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 rot="10800000">
            <a:off x="11765770" y="5124750"/>
            <a:ext cx="456900" cy="439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 rot="-5400000">
            <a:off x="10915442" y="5545978"/>
            <a:ext cx="411300" cy="411300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 rot="5400000">
            <a:off x="11787094" y="6419413"/>
            <a:ext cx="437100" cy="437100"/>
          </a:xfrm>
          <a:prstGeom prst="teardrop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11334588" y="5547276"/>
            <a:ext cx="888300" cy="8655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 rot="5400000" flipH="1">
            <a:off x="11338209" y="6411038"/>
            <a:ext cx="443400" cy="447600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 rot="10800000">
            <a:off x="10554348" y="6074462"/>
            <a:ext cx="783600" cy="783600"/>
          </a:xfrm>
          <a:prstGeom prst="teardrop">
            <a:avLst>
              <a:gd name="adj" fmla="val 1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9804348" y="4720535"/>
            <a:ext cx="318000" cy="3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11767452" y="4634300"/>
            <a:ext cx="470300" cy="491733"/>
          </a:xfrm>
          <a:custGeom>
            <a:avLst/>
            <a:gdLst/>
            <a:ahLst/>
            <a:cxnLst/>
            <a:rect l="l" t="t" r="r" b="b"/>
            <a:pathLst>
              <a:path w="1050950" h="1046240" extrusionOk="0">
                <a:moveTo>
                  <a:pt x="530187" y="0"/>
                </a:moveTo>
                <a:lnTo>
                  <a:pt x="1040091" y="7719"/>
                </a:lnTo>
                <a:lnTo>
                  <a:pt x="1050950" y="520763"/>
                </a:lnTo>
                <a:cubicBezTo>
                  <a:pt x="1050950" y="808372"/>
                  <a:pt x="817796" y="1041526"/>
                  <a:pt x="530187" y="1041526"/>
                </a:cubicBezTo>
                <a:lnTo>
                  <a:pt x="0" y="1046240"/>
                </a:lnTo>
                <a:lnTo>
                  <a:pt x="0" y="527765"/>
                </a:lnTo>
                <a:cubicBezTo>
                  <a:pt x="13286" y="209382"/>
                  <a:pt x="225546" y="20510"/>
                  <a:pt x="5301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AF7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nk">
  <p:cSld name="CUSTOM_1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415650" y="45451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latin typeface="Karma Medium"/>
                <a:ea typeface="Karma Medium"/>
                <a:cs typeface="Karma Medium"/>
                <a:sym typeface="Karma Medium"/>
              </a:defRPr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587350" y="1750975"/>
            <a:ext cx="11189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719667" y="115887"/>
            <a:ext cx="9889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14916" y="765175"/>
            <a:ext cx="9889200" cy="53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/>
            </a:lvl1pPr>
            <a:lvl2pPr marL="91440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/>
            </a:lvl3pPr>
            <a:lvl4pPr marL="182880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/>
            </a:lvl4pPr>
            <a:lvl5pPr marL="228600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999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999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999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Yeseva One"/>
              <a:buNone/>
              <a:defRPr sz="37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rma Medium"/>
              <a:buChar char="●"/>
              <a:defRPr sz="24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●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●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Karma Medium"/>
              <a:buChar char="○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Karma Medium"/>
              <a:buChar char="■"/>
              <a:defRPr sz="1900">
                <a:solidFill>
                  <a:schemeClr val="dk1"/>
                </a:solidFill>
                <a:latin typeface="Karma Medium"/>
                <a:ea typeface="Karma Medium"/>
                <a:cs typeface="Karma Medium"/>
                <a:sym typeface="Karma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792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525" tIns="118525" rIns="118525" bIns="1185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525" tIns="118525" rIns="118525" bIns="118525" anchor="t" anchorCtr="0">
            <a:normAutofit/>
          </a:bodyPr>
          <a:lstStyle>
            <a:lvl1pPr marL="457200" lvl="0" indent="-3746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525" tIns="118525" rIns="118525" bIns="118525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pacalculator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negron@wcpss.ne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ubTitle" idx="1"/>
          </p:nvPr>
        </p:nvSpPr>
        <p:spPr>
          <a:xfrm>
            <a:off x="149275" y="3100700"/>
            <a:ext cx="6117300" cy="154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2"/>
                </a:solidFill>
                <a:latin typeface="Karma"/>
                <a:ea typeface="Karma"/>
                <a:cs typeface="Karma"/>
                <a:sym typeface="Karma"/>
              </a:rPr>
              <a:t>Please Log In To PowerSchool</a:t>
            </a:r>
            <a:endParaRPr sz="3800" b="1">
              <a:solidFill>
                <a:schemeClr val="accent2"/>
              </a:solidFill>
              <a:latin typeface="Karma"/>
              <a:ea typeface="Karma"/>
              <a:cs typeface="Karma"/>
              <a:sym typeface="Karma"/>
            </a:endParaRPr>
          </a:p>
        </p:txBody>
      </p:sp>
      <p:sp>
        <p:nvSpPr>
          <p:cNvPr id="245" name="Google Shape;245;p27"/>
          <p:cNvSpPr txBox="1">
            <a:spLocks noGrp="1"/>
          </p:cNvSpPr>
          <p:nvPr>
            <p:ph type="ctrTitle"/>
          </p:nvPr>
        </p:nvSpPr>
        <p:spPr>
          <a:xfrm>
            <a:off x="27775" y="1403000"/>
            <a:ext cx="6674700" cy="169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595"/>
                </a:solidFill>
              </a:rPr>
              <a:t>Freshman Parent and Student Night</a:t>
            </a:r>
            <a:endParaRPr>
              <a:solidFill>
                <a:srgbClr val="005595"/>
              </a:solidFill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75" y="4869625"/>
            <a:ext cx="5363150" cy="15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/>
          <p:nvPr/>
        </p:nvSpPr>
        <p:spPr>
          <a:xfrm>
            <a:off x="0" y="324925"/>
            <a:ext cx="9577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5595"/>
                </a:solidFill>
                <a:latin typeface="Yeseva One"/>
                <a:ea typeface="Yeseva One"/>
                <a:cs typeface="Yeseva One"/>
                <a:sym typeface="Yeseva One"/>
              </a:rPr>
              <a:t>Virtual Parent Workshop Session</a:t>
            </a:r>
            <a:endParaRPr>
              <a:solidFill>
                <a:srgbClr val="00559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>
            <a:off x="438975" y="1894825"/>
            <a:ext cx="8295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Thursday, October 19, 2023 from 6-7pm</a:t>
            </a:r>
            <a:endParaRPr sz="29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i="1">
                <a:solidFill>
                  <a:schemeClr val="accent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Communicating with your Teenager Effectively</a:t>
            </a:r>
            <a:r>
              <a:rPr lang="en" sz="3100">
                <a:solidFill>
                  <a:schemeClr val="accent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" sz="3100" i="1">
                <a:solidFill>
                  <a:schemeClr val="accent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How can Students Manage Anxiety </a:t>
            </a:r>
            <a:r>
              <a:rPr lang="en" sz="3100">
                <a:solidFill>
                  <a:schemeClr val="accent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in Spanish/English</a:t>
            </a: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Register here using the QR Code</a:t>
            </a: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6450" y="2952000"/>
            <a:ext cx="1721851" cy="248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6875" y="4126100"/>
            <a:ext cx="2518150" cy="246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/>
          <p:nvPr/>
        </p:nvSpPr>
        <p:spPr>
          <a:xfrm>
            <a:off x="195950" y="324925"/>
            <a:ext cx="9173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5595"/>
                </a:solidFill>
                <a:latin typeface="Yeseva One"/>
                <a:ea typeface="Yeseva One"/>
                <a:cs typeface="Yeseva One"/>
                <a:sym typeface="Yeseva One"/>
              </a:rPr>
              <a:t>Parent Workshop Session at School</a:t>
            </a:r>
            <a:endParaRPr>
              <a:solidFill>
                <a:srgbClr val="00559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420900" y="1894825"/>
            <a:ext cx="8295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Wednesday, November 29, 2023 from 3-4pm</a:t>
            </a:r>
            <a:endParaRPr sz="29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i="1">
                <a:solidFill>
                  <a:schemeClr val="accent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Information about EOC test, grades, end of the year test and schedule.</a:t>
            </a: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2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Register here using the QR Code</a:t>
            </a:r>
            <a:endParaRPr sz="3100">
              <a:solidFill>
                <a:schemeClr val="accent2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3" name="Google Shape;3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6450" y="2952000"/>
            <a:ext cx="1721851" cy="248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400" y="3933850"/>
            <a:ext cx="2518150" cy="238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600"/>
          </a:xfrm>
          <a:prstGeom prst="rect">
            <a:avLst/>
          </a:prstGeom>
        </p:spPr>
        <p:txBody>
          <a:bodyPr spcFirstLastPara="1" wrap="square" lIns="118525" tIns="118525" rIns="118525" bIns="118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18525" tIns="118525" rIns="118525" bIns="118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7089"/>
            <a:ext cx="12192000" cy="617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9"/>
          <p:cNvPicPr preferRelativeResize="0"/>
          <p:nvPr/>
        </p:nvPicPr>
        <p:blipFill rotWithShape="1">
          <a:blip r:embed="rId3">
            <a:alphaModFix/>
          </a:blip>
          <a:srcRect l="5390" r="-5390"/>
          <a:stretch/>
        </p:blipFill>
        <p:spPr>
          <a:xfrm>
            <a:off x="5915600" y="3131863"/>
            <a:ext cx="3018975" cy="30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9"/>
          <p:cNvSpPr txBox="1"/>
          <p:nvPr/>
        </p:nvSpPr>
        <p:spPr>
          <a:xfrm>
            <a:off x="584925" y="798750"/>
            <a:ext cx="50115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005595"/>
                </a:solidFill>
                <a:latin typeface="Yeseva One"/>
                <a:ea typeface="Yeseva One"/>
                <a:cs typeface="Yeseva One"/>
                <a:sym typeface="Yeseva One"/>
              </a:rPr>
              <a:t>WE WANT TO HEAR FROM YOU!</a:t>
            </a:r>
            <a:endParaRPr sz="3500" b="1">
              <a:solidFill>
                <a:srgbClr val="005595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Knightdale High School families, please take this short survey and let us know how we’re doing. Thank you!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Nunito"/>
                <a:ea typeface="Nunito"/>
                <a:cs typeface="Nunito"/>
                <a:sym typeface="Nunito"/>
              </a:rPr>
              <a:t>Scan the QR Code above with your phone or visit this website to take the survey: </a:t>
            </a:r>
            <a:endParaRPr sz="23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https://bit.ly/khsfamilysurvey</a:t>
            </a:r>
            <a:endParaRPr sz="2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653675" y="2106700"/>
            <a:ext cx="9086700" cy="394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005595"/>
                </a:solidFill>
              </a:rPr>
              <a:t>Breakouts!</a:t>
            </a:r>
            <a:endParaRPr sz="6800">
              <a:solidFill>
                <a:srgbClr val="00559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How to Help My Student With Math?- Morgan and BP (1613)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CTE Pathways, Internships, Academies- Wright (Design Thinking Lab)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CCP- Hutch/Thomas (Commons)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5902000" y="593375"/>
            <a:ext cx="6166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595"/>
                </a:solidFill>
              </a:rPr>
              <a:t>Know your Counselor and AP!</a:t>
            </a:r>
            <a:endParaRPr>
              <a:solidFill>
                <a:srgbClr val="005595"/>
              </a:solidFill>
            </a:endParaRPr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775" y="3621100"/>
            <a:ext cx="70902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5902000" y="593375"/>
            <a:ext cx="6166500" cy="76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5595"/>
                </a:solidFill>
              </a:rPr>
              <a:t>Understanding Your GPA</a:t>
            </a:r>
            <a:endParaRPr>
              <a:solidFill>
                <a:srgbClr val="00559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999" y="2164100"/>
            <a:ext cx="2790124" cy="438539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 txBox="1"/>
          <p:nvPr/>
        </p:nvSpPr>
        <p:spPr>
          <a:xfrm>
            <a:off x="8789675" y="3051800"/>
            <a:ext cx="29604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latin typeface="Yeseva One"/>
                <a:ea typeface="Yeseva One"/>
                <a:cs typeface="Yeseva One"/>
                <a:sym typeface="Yeseva One"/>
                <a:hlinkClick r:id="rId4"/>
              </a:rPr>
              <a:t>GPA Calculator</a:t>
            </a:r>
            <a:endParaRPr sz="2600">
              <a:latin typeface="Yeseva One"/>
              <a:ea typeface="Yeseva One"/>
              <a:cs typeface="Yeseva One"/>
              <a:sym typeface="Yeseva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>
            <a:off x="851650" y="3034487"/>
            <a:ext cx="8264100" cy="263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851650" y="1193113"/>
            <a:ext cx="8264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 l="27936" t="28532" r="15908" b="20499"/>
          <a:stretch/>
        </p:blipFill>
        <p:spPr>
          <a:xfrm>
            <a:off x="0" y="1121649"/>
            <a:ext cx="9730651" cy="496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>
            <a:spLocks noGrp="1"/>
          </p:cNvSpPr>
          <p:nvPr>
            <p:ph type="title"/>
          </p:nvPr>
        </p:nvSpPr>
        <p:spPr>
          <a:xfrm>
            <a:off x="1232550" y="168600"/>
            <a:ext cx="9726900" cy="24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5595"/>
                </a:solidFill>
              </a:rPr>
              <a:t>Final Exams are 20% of Your Grade!</a:t>
            </a:r>
            <a:endParaRPr b="1">
              <a:solidFill>
                <a:srgbClr val="005595"/>
              </a:solidFill>
            </a:endParaRPr>
          </a:p>
        </p:txBody>
      </p:sp>
      <p:sp>
        <p:nvSpPr>
          <p:cNvPr id="272" name="Google Shape;272;p31"/>
          <p:cNvSpPr txBox="1"/>
          <p:nvPr/>
        </p:nvSpPr>
        <p:spPr>
          <a:xfrm>
            <a:off x="1620750" y="3065625"/>
            <a:ext cx="8950500" cy="14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accent2"/>
                </a:solidFill>
                <a:latin typeface="Karma"/>
                <a:ea typeface="Karma"/>
                <a:cs typeface="Karma"/>
                <a:sym typeface="Karma"/>
              </a:rPr>
              <a:t>December 14th-20th For All State Exams</a:t>
            </a:r>
            <a:endParaRPr sz="3400" b="1">
              <a:solidFill>
                <a:schemeClr val="accent2"/>
              </a:solidFill>
              <a:latin typeface="Karma"/>
              <a:ea typeface="Karma"/>
              <a:cs typeface="Karma"/>
              <a:sym typeface="Kar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889650" y="1023575"/>
            <a:ext cx="10412700" cy="370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Nunito Light"/>
                <a:ea typeface="Nunito Light"/>
                <a:cs typeface="Nunito Light"/>
                <a:sym typeface="Nunito Light"/>
              </a:rPr>
              <a:t>10 Class Periods Missed = 15 Hours of missed instruction! How much more successful would you be if you had 15 more hours of teacher support?</a:t>
            </a:r>
            <a:endParaRPr sz="23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Nunito"/>
                <a:ea typeface="Nunito"/>
                <a:cs typeface="Nunito"/>
                <a:sym typeface="Nunito"/>
              </a:rPr>
              <a:t>Tardies: </a:t>
            </a:r>
            <a:r>
              <a:rPr lang="en" sz="2300">
                <a:latin typeface="Nunito Light"/>
                <a:ea typeface="Nunito Light"/>
                <a:cs typeface="Nunito Light"/>
                <a:sym typeface="Nunito Light"/>
              </a:rPr>
              <a:t>Choose to be on time.</a:t>
            </a:r>
            <a:endParaRPr sz="23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Nunito Light"/>
              <a:buChar char="●"/>
            </a:pPr>
            <a:r>
              <a:rPr lang="en" sz="2100">
                <a:latin typeface="Nunito Light"/>
                <a:ea typeface="Nunito Light"/>
                <a:cs typeface="Nunito Light"/>
                <a:sym typeface="Nunito Light"/>
              </a:rPr>
              <a:t>Tardies count EVERY Period, EVERY Day</a:t>
            </a:r>
            <a:endParaRPr sz="21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Nunito Light"/>
              <a:buChar char="●"/>
            </a:pPr>
            <a:r>
              <a:rPr lang="en" sz="2100">
                <a:latin typeface="Nunito Light"/>
                <a:ea typeface="Nunito Light"/>
                <a:cs typeface="Nunito Light"/>
                <a:sym typeface="Nunito Light"/>
              </a:rPr>
              <a:t>Once you hit 3 for a class in a month consequences occur</a:t>
            </a:r>
            <a:endParaRPr sz="21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Nunito Light"/>
              <a:buChar char="●"/>
            </a:pPr>
            <a:r>
              <a:rPr lang="en" sz="2100">
                <a:latin typeface="Nunito Light"/>
                <a:ea typeface="Nunito Light"/>
                <a:cs typeface="Nunito Light"/>
                <a:sym typeface="Nunito Light"/>
              </a:rPr>
              <a:t>6 Tardies= Full Day ISS</a:t>
            </a:r>
            <a:endParaRPr sz="2100">
              <a:latin typeface="Nunito Light"/>
              <a:ea typeface="Nunito Light"/>
              <a:cs typeface="Nunito Light"/>
              <a:sym typeface="Nunito Ligh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Nunito Light"/>
              <a:buChar char="●"/>
            </a:pPr>
            <a:r>
              <a:rPr lang="en" sz="2100">
                <a:latin typeface="Nunito Light"/>
                <a:ea typeface="Nunito Light"/>
                <a:cs typeface="Nunito Light"/>
                <a:sym typeface="Nunito Light"/>
              </a:rPr>
              <a:t>You will get an email each time your child is tardy</a:t>
            </a:r>
            <a:endParaRPr sz="7300" b="1"/>
          </a:p>
        </p:txBody>
      </p:sp>
      <p:sp>
        <p:nvSpPr>
          <p:cNvPr id="278" name="Google Shape;278;p32"/>
          <p:cNvSpPr txBox="1"/>
          <p:nvPr/>
        </p:nvSpPr>
        <p:spPr>
          <a:xfrm>
            <a:off x="2166300" y="307600"/>
            <a:ext cx="78594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rgbClr val="005595"/>
                </a:solidFill>
                <a:latin typeface="Yeseva One"/>
                <a:ea typeface="Yeseva One"/>
                <a:cs typeface="Yeseva One"/>
                <a:sym typeface="Yeseva One"/>
              </a:rPr>
              <a:t>Attendance and Tardies</a:t>
            </a:r>
            <a:endParaRPr sz="3600" b="1">
              <a:latin typeface="Yeseva One"/>
              <a:ea typeface="Yeseva One"/>
              <a:cs typeface="Yeseva One"/>
              <a:sym typeface="Yeseva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body" idx="1"/>
          </p:nvPr>
        </p:nvSpPr>
        <p:spPr>
          <a:xfrm>
            <a:off x="851650" y="3034487"/>
            <a:ext cx="8264100" cy="263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Actively engage in class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Google is not the answer- </a:t>
            </a:r>
            <a:r>
              <a:rPr lang="en" b="1">
                <a:latin typeface="Nunito"/>
                <a:ea typeface="Nunito"/>
                <a:cs typeface="Nunito"/>
                <a:sym typeface="Nunito"/>
              </a:rPr>
              <a:t>Google does not equate to learning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>
                <a:latin typeface="Nunito Medium"/>
                <a:ea typeface="Nunito Medium"/>
                <a:cs typeface="Nunito Medium"/>
                <a:sym typeface="Nunito Medium"/>
              </a:rPr>
              <a:t>Use your resources! Teachers knowledge, study guides, tutoring, etc.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84" name="Google Shape;284;p33"/>
          <p:cNvSpPr txBox="1">
            <a:spLocks noGrp="1"/>
          </p:cNvSpPr>
          <p:nvPr>
            <p:ph type="title"/>
          </p:nvPr>
        </p:nvSpPr>
        <p:spPr>
          <a:xfrm>
            <a:off x="278950" y="740750"/>
            <a:ext cx="940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5595"/>
                </a:solidFill>
              </a:rPr>
              <a:t>Quick Guide to </a:t>
            </a:r>
            <a:endParaRPr sz="5200">
              <a:solidFill>
                <a:srgbClr val="005595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5595"/>
                </a:solidFill>
              </a:rPr>
              <a:t>Increase Rigor</a:t>
            </a:r>
            <a:endParaRPr sz="5200">
              <a:solidFill>
                <a:srgbClr val="00559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>
            <a:spLocks noGrp="1"/>
          </p:cNvSpPr>
          <p:nvPr>
            <p:ph type="body" idx="1"/>
          </p:nvPr>
        </p:nvSpPr>
        <p:spPr>
          <a:xfrm>
            <a:off x="415600" y="3699267"/>
            <a:ext cx="11360700" cy="23925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33" y="70467"/>
            <a:ext cx="11360799" cy="649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/>
        </p:nvSpPr>
        <p:spPr>
          <a:xfrm>
            <a:off x="-130625" y="914400"/>
            <a:ext cx="9173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005595"/>
                </a:solidFill>
                <a:latin typeface="Yeseva One"/>
                <a:ea typeface="Yeseva One"/>
                <a:cs typeface="Yeseva One"/>
                <a:sym typeface="Yeseva One"/>
              </a:rPr>
              <a:t>Viviana Negron</a:t>
            </a:r>
            <a:endParaRPr sz="4500">
              <a:solidFill>
                <a:srgbClr val="005595"/>
              </a:solidFill>
              <a:latin typeface="Yeseva One"/>
              <a:ea typeface="Yeseva One"/>
              <a:cs typeface="Yeseva One"/>
              <a:sym typeface="Yeseva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5595"/>
                </a:solidFill>
                <a:latin typeface="Yeseva One"/>
                <a:ea typeface="Yeseva One"/>
                <a:cs typeface="Yeseva One"/>
                <a:sym typeface="Yeseva One"/>
              </a:rPr>
              <a:t>Family Engagement Coordinator</a:t>
            </a:r>
            <a:endParaRPr>
              <a:solidFill>
                <a:srgbClr val="005595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420875" y="1818025"/>
            <a:ext cx="60984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Email: </a:t>
            </a:r>
            <a:r>
              <a:rPr lang="en" sz="3900" u="sng">
                <a:solidFill>
                  <a:srgbClr val="1C7AD3"/>
                </a:solidFill>
                <a:latin typeface="Nunito Light"/>
                <a:ea typeface="Nunito Light"/>
                <a:cs typeface="Nunito Light"/>
                <a:sym typeface="Nunit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vnegron@wcpss.net</a:t>
            </a:r>
            <a:r>
              <a:rPr lang="en" sz="3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                                  </a:t>
            </a:r>
            <a:endParaRPr sz="39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Phone: 919-217-5350 </a:t>
            </a:r>
            <a:endParaRPr sz="39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Ext: 24097</a:t>
            </a:r>
            <a:endParaRPr sz="23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97" name="Google Shape;2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025" y="3236950"/>
            <a:ext cx="2721075" cy="27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46450" y="2952000"/>
            <a:ext cx="1721851" cy="248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5E8EC"/>
      </a:lt1>
      <a:dk2>
        <a:srgbClr val="2E2DA1"/>
      </a:dk2>
      <a:lt2>
        <a:srgbClr val="D1E1F6"/>
      </a:lt2>
      <a:accent1>
        <a:srgbClr val="EFBE39"/>
      </a:accent1>
      <a:accent2>
        <a:srgbClr val="E84D3B"/>
      </a:accent2>
      <a:accent3>
        <a:srgbClr val="20BBEB"/>
      </a:accent3>
      <a:accent4>
        <a:srgbClr val="6858C2"/>
      </a:accent4>
      <a:accent5>
        <a:srgbClr val="5342B4"/>
      </a:accent5>
      <a:accent6>
        <a:srgbClr val="F7AFB0"/>
      </a:accent6>
      <a:hlink>
        <a:srgbClr val="2E2D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Barlow Condensed</vt:lpstr>
      <vt:lpstr>Arial</vt:lpstr>
      <vt:lpstr>Nunito Light</vt:lpstr>
      <vt:lpstr>Yeseva One</vt:lpstr>
      <vt:lpstr>Nunito Medium</vt:lpstr>
      <vt:lpstr>Nunito</vt:lpstr>
      <vt:lpstr>Karma Medium</vt:lpstr>
      <vt:lpstr>Oswald Light</vt:lpstr>
      <vt:lpstr>Karma</vt:lpstr>
      <vt:lpstr>Oswald</vt:lpstr>
      <vt:lpstr>SlidesMania</vt:lpstr>
      <vt:lpstr>Simple Light</vt:lpstr>
      <vt:lpstr>Freshman Parent and Student Night</vt:lpstr>
      <vt:lpstr>Know your Counselor and AP!</vt:lpstr>
      <vt:lpstr>Understanding Your GPA     </vt:lpstr>
      <vt:lpstr>PowerPoint Presentation</vt:lpstr>
      <vt:lpstr>Final Exams are 20% of Your Grade!</vt:lpstr>
      <vt:lpstr>10 Class Periods Missed = 15 Hours of missed instruction! How much more successful would you be if you had 15 more hours of teacher support?  Tardies: Choose to be on time. Tardies count EVERY Period, EVERY Day Once you hit 3 for a class in a month consequences occur 6 Tardies= Full Day ISS You will get an email each time your child is tardy</vt:lpstr>
      <vt:lpstr>Quick Guide to  Increase Rigor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Breakouts!  How to Help My Student With Math?- Morgan and BP (1613) CTE Pathways, Internships, Academies- Wright (Design Thinking Lab) CCP- Hutch/Thomas (Commons)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Parent and Student Night</dc:title>
  <dc:creator>Jessica Holmes</dc:creator>
  <cp:lastModifiedBy>Jessica Holmes _ Staff - KnightdaleHS</cp:lastModifiedBy>
  <cp:revision>1</cp:revision>
  <dcterms:modified xsi:type="dcterms:W3CDTF">2023-10-09T15:43:00Z</dcterms:modified>
</cp:coreProperties>
</file>